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6" r:id="rId5"/>
    <p:sldId id="265" r:id="rId6"/>
    <p:sldId id="267" r:id="rId7"/>
    <p:sldId id="262" r:id="rId8"/>
    <p:sldId id="268" r:id="rId9"/>
    <p:sldId id="264" r:id="rId10"/>
    <p:sldId id="263" r:id="rId11"/>
    <p:sldId id="258" r:id="rId12"/>
    <p:sldId id="260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470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551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90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606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40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502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04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109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0204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080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0475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A8F1D-B8E8-4FC2-9E38-E11D0A39C1E8}" type="datetimeFigureOut">
              <a:rPr lang="nl-NL" smtClean="0"/>
              <a:t>6-10-2016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D1D50-D496-4573-820E-60A7C85757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8818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9063" y="1790700"/>
            <a:ext cx="11572874" cy="1138237"/>
          </a:xfrm>
        </p:spPr>
        <p:txBody>
          <a:bodyPr>
            <a:normAutofit/>
          </a:bodyPr>
          <a:lstStyle/>
          <a:p>
            <a:r>
              <a:rPr lang="nl-NL" sz="7200" b="1" dirty="0" smtClean="0"/>
              <a:t>VV Baarlo in beweging</a:t>
            </a:r>
            <a:endParaRPr lang="nl-NL" sz="7200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0099" y="2914649"/>
            <a:ext cx="10358437" cy="531812"/>
          </a:xfrm>
        </p:spPr>
        <p:txBody>
          <a:bodyPr>
            <a:noAutofit/>
          </a:bodyPr>
          <a:lstStyle/>
          <a:p>
            <a:r>
              <a:rPr lang="nl-NL" sz="3200" b="1" dirty="0" smtClean="0"/>
              <a:t>Een nieuwe organisatiestructuur, op weg naar de toekomst</a:t>
            </a:r>
            <a:endParaRPr lang="nl-NL" sz="3200" b="1" dirty="0"/>
          </a:p>
        </p:txBody>
      </p:sp>
      <p:sp>
        <p:nvSpPr>
          <p:cNvPr id="4" name="Tekstvak 3"/>
          <p:cNvSpPr txBox="1"/>
          <p:nvPr/>
        </p:nvSpPr>
        <p:spPr>
          <a:xfrm>
            <a:off x="333374" y="6276975"/>
            <a:ext cx="3838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Projectgroep ‘Toekomst vv Baarlo’</a:t>
            </a:r>
            <a:endParaRPr lang="nl-NL" sz="2000" b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78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533900" y="352424"/>
            <a:ext cx="3124200" cy="239077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Algemeen Bestuur</a:t>
            </a:r>
          </a:p>
          <a:p>
            <a:pPr algn="ctr"/>
            <a:endParaRPr lang="nl-NL" sz="1400" b="1" dirty="0"/>
          </a:p>
          <a:p>
            <a:pPr algn="ctr"/>
            <a:r>
              <a:rPr lang="nl-NL" sz="1400" b="1" dirty="0" smtClean="0"/>
              <a:t>Dagelijks bestuur</a:t>
            </a:r>
          </a:p>
          <a:p>
            <a:pPr algn="ctr"/>
            <a:r>
              <a:rPr lang="nl-NL" sz="1200" b="1" dirty="0" smtClean="0"/>
              <a:t>Voorzitter</a:t>
            </a:r>
          </a:p>
          <a:p>
            <a:pPr algn="ctr"/>
            <a:r>
              <a:rPr lang="nl-NL" sz="1200" b="1" dirty="0" smtClean="0"/>
              <a:t>Secretaris</a:t>
            </a:r>
            <a:br>
              <a:rPr lang="nl-NL" sz="1200" b="1" dirty="0" smtClean="0"/>
            </a:br>
            <a:r>
              <a:rPr lang="nl-NL" sz="1200" b="1" dirty="0" smtClean="0"/>
              <a:t>Penningmeester</a:t>
            </a:r>
          </a:p>
          <a:p>
            <a:pPr algn="ctr"/>
            <a:endParaRPr lang="nl-NL" sz="1400" b="1" dirty="0"/>
          </a:p>
          <a:p>
            <a:pPr algn="ctr"/>
            <a:r>
              <a:rPr lang="nl-NL" sz="1400" b="1" dirty="0" smtClean="0"/>
              <a:t>Bestuursleden namens</a:t>
            </a:r>
          </a:p>
          <a:p>
            <a:pPr algn="ctr"/>
            <a:r>
              <a:rPr lang="nl-NL" sz="1200" b="1" dirty="0" smtClean="0"/>
              <a:t>Technische commissie</a:t>
            </a:r>
          </a:p>
          <a:p>
            <a:pPr algn="ctr"/>
            <a:r>
              <a:rPr lang="nl-NL" sz="1200" b="1" dirty="0" smtClean="0"/>
              <a:t>Senioren </a:t>
            </a:r>
            <a:r>
              <a:rPr lang="nl-NL" sz="1200" b="1" dirty="0" err="1" smtClean="0"/>
              <a:t>commisie</a:t>
            </a:r>
            <a:endParaRPr lang="nl-NL" sz="1200" b="1" dirty="0" smtClean="0"/>
          </a:p>
          <a:p>
            <a:pPr algn="ctr"/>
            <a:r>
              <a:rPr lang="nl-NL" sz="1200" b="1" dirty="0" smtClean="0"/>
              <a:t>Jeugd commissie</a:t>
            </a:r>
            <a:endParaRPr lang="nl-NL" sz="1200" b="1" dirty="0"/>
          </a:p>
        </p:txBody>
      </p:sp>
      <p:sp>
        <p:nvSpPr>
          <p:cNvPr id="7" name="Rechthoek 6"/>
          <p:cNvSpPr/>
          <p:nvPr/>
        </p:nvSpPr>
        <p:spPr>
          <a:xfrm>
            <a:off x="2057400" y="3248025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Technische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sp>
        <p:nvSpPr>
          <p:cNvPr id="9" name="Rechthoek 8"/>
          <p:cNvSpPr/>
          <p:nvPr/>
        </p:nvSpPr>
        <p:spPr>
          <a:xfrm>
            <a:off x="5257800" y="3248025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Senioren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sp>
        <p:nvSpPr>
          <p:cNvPr id="10" name="Rechthoek 9"/>
          <p:cNvSpPr/>
          <p:nvPr/>
        </p:nvSpPr>
        <p:spPr>
          <a:xfrm>
            <a:off x="8458200" y="3248024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Jeugd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cxnSp>
        <p:nvCxnSpPr>
          <p:cNvPr id="15" name="Gebogen verbindingslijn 14"/>
          <p:cNvCxnSpPr>
            <a:endCxn id="7" idx="0"/>
          </p:cNvCxnSpPr>
          <p:nvPr/>
        </p:nvCxnSpPr>
        <p:spPr>
          <a:xfrm rot="10800000" flipV="1">
            <a:off x="2895600" y="2228849"/>
            <a:ext cx="1638300" cy="101917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>
            <a:stCxn id="4" idx="2"/>
            <a:endCxn id="9" idx="0"/>
          </p:cNvCxnSpPr>
          <p:nvPr/>
        </p:nvCxnSpPr>
        <p:spPr>
          <a:xfrm>
            <a:off x="6096000" y="2743199"/>
            <a:ext cx="0" cy="504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bogen verbindingslijn 19"/>
          <p:cNvCxnSpPr>
            <a:endCxn id="10" idx="0"/>
          </p:cNvCxnSpPr>
          <p:nvPr/>
        </p:nvCxnSpPr>
        <p:spPr>
          <a:xfrm>
            <a:off x="7658100" y="2228849"/>
            <a:ext cx="1638300" cy="101917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hoek 21"/>
          <p:cNvSpPr/>
          <p:nvPr/>
        </p:nvSpPr>
        <p:spPr>
          <a:xfrm>
            <a:off x="381000" y="4843464"/>
            <a:ext cx="1676400" cy="61436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Leden administratie</a:t>
            </a:r>
          </a:p>
          <a:p>
            <a:pPr algn="ctr"/>
            <a:r>
              <a:rPr lang="nl-NL" sz="1200" i="1" dirty="0"/>
              <a:t>(penningmeester)</a:t>
            </a:r>
            <a:endParaRPr lang="nl-NL" sz="12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247650" y="4391025"/>
            <a:ext cx="116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--------------------------------------------------------------------------------------------------------------------------------------------------------------------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5257800" y="482983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Fondsenwerving</a:t>
            </a:r>
          </a:p>
          <a:p>
            <a:pPr algn="ctr"/>
            <a:r>
              <a:rPr lang="nl-NL" sz="1200" i="1" dirty="0"/>
              <a:t>(penningmeester)</a:t>
            </a:r>
            <a:endParaRPr lang="nl-NL" sz="1200" b="1" dirty="0"/>
          </a:p>
        </p:txBody>
      </p:sp>
      <p:sp>
        <p:nvSpPr>
          <p:cNvPr id="28" name="Rechthoek 27"/>
          <p:cNvSpPr/>
          <p:nvPr/>
        </p:nvSpPr>
        <p:spPr>
          <a:xfrm>
            <a:off x="2819400" y="484346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Scheidsrechter</a:t>
            </a:r>
          </a:p>
          <a:p>
            <a:pPr algn="ctr"/>
            <a:r>
              <a:rPr lang="nl-NL" sz="1200" i="1" dirty="0" smtClean="0"/>
              <a:t>(secretaris)</a:t>
            </a:r>
            <a:endParaRPr lang="nl-NL" sz="1200" b="1" dirty="0"/>
          </a:p>
        </p:txBody>
      </p:sp>
      <p:sp>
        <p:nvSpPr>
          <p:cNvPr id="29" name="Rechthoek 28"/>
          <p:cNvSpPr/>
          <p:nvPr/>
        </p:nvSpPr>
        <p:spPr>
          <a:xfrm>
            <a:off x="10134600" y="482983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Accommodatie beheer</a:t>
            </a:r>
          </a:p>
          <a:p>
            <a:pPr algn="ctr"/>
            <a:r>
              <a:rPr lang="nl-NL" sz="1200" i="1" dirty="0"/>
              <a:t>(voorzitter</a:t>
            </a:r>
            <a:r>
              <a:rPr lang="nl-NL" sz="1200" i="1" dirty="0" smtClean="0"/>
              <a:t>)</a:t>
            </a:r>
            <a:endParaRPr lang="nl-NL" sz="1200" i="1" dirty="0"/>
          </a:p>
        </p:txBody>
      </p:sp>
      <p:sp>
        <p:nvSpPr>
          <p:cNvPr id="30" name="Rechthoek 29"/>
          <p:cNvSpPr/>
          <p:nvPr/>
        </p:nvSpPr>
        <p:spPr>
          <a:xfrm>
            <a:off x="7696200" y="484346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Activiteiten</a:t>
            </a:r>
          </a:p>
          <a:p>
            <a:pPr algn="ctr"/>
            <a:r>
              <a:rPr lang="nl-NL" sz="1200" i="1" dirty="0" smtClean="0"/>
              <a:t>(voorzitter)</a:t>
            </a:r>
            <a:endParaRPr lang="nl-NL" sz="1200" i="1" dirty="0"/>
          </a:p>
        </p:txBody>
      </p:sp>
      <p:sp>
        <p:nvSpPr>
          <p:cNvPr id="31" name="Rechthoek 30"/>
          <p:cNvSpPr/>
          <p:nvPr/>
        </p:nvSpPr>
        <p:spPr>
          <a:xfrm>
            <a:off x="381000" y="5813534"/>
            <a:ext cx="1676400" cy="614362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Financieel beheer</a:t>
            </a:r>
          </a:p>
          <a:p>
            <a:pPr algn="ctr"/>
            <a:r>
              <a:rPr lang="nl-NL" sz="1200" i="1" dirty="0"/>
              <a:t>(penningmeester)</a:t>
            </a:r>
            <a:endParaRPr lang="nl-NL" sz="1200" b="1" dirty="0"/>
          </a:p>
        </p:txBody>
      </p:sp>
      <p:sp>
        <p:nvSpPr>
          <p:cNvPr id="32" name="Rechthoek 31"/>
          <p:cNvSpPr/>
          <p:nvPr/>
        </p:nvSpPr>
        <p:spPr>
          <a:xfrm>
            <a:off x="5257800" y="579990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Kantine beheer</a:t>
            </a:r>
          </a:p>
          <a:p>
            <a:pPr algn="ctr"/>
            <a:r>
              <a:rPr lang="nl-NL" sz="1200" i="1" dirty="0"/>
              <a:t>(voorzitter</a:t>
            </a:r>
            <a:r>
              <a:rPr lang="nl-NL" sz="1200" i="1" dirty="0" smtClean="0"/>
              <a:t>)</a:t>
            </a:r>
            <a:endParaRPr lang="nl-NL" sz="1200" i="1" dirty="0"/>
          </a:p>
        </p:txBody>
      </p:sp>
      <p:sp>
        <p:nvSpPr>
          <p:cNvPr id="33" name="Rechthoek 32"/>
          <p:cNvSpPr/>
          <p:nvPr/>
        </p:nvSpPr>
        <p:spPr>
          <a:xfrm>
            <a:off x="2819400" y="581353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Communicatie</a:t>
            </a:r>
          </a:p>
          <a:p>
            <a:pPr algn="ctr"/>
            <a:r>
              <a:rPr lang="nl-NL" sz="1200" i="1" dirty="0"/>
              <a:t>(secretaris)</a:t>
            </a:r>
            <a:endParaRPr lang="nl-NL" sz="1200" b="1" dirty="0"/>
          </a:p>
        </p:txBody>
      </p:sp>
      <p:sp>
        <p:nvSpPr>
          <p:cNvPr id="34" name="Rechthoek 33"/>
          <p:cNvSpPr/>
          <p:nvPr/>
        </p:nvSpPr>
        <p:spPr>
          <a:xfrm>
            <a:off x="10134600" y="579990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Projecten</a:t>
            </a:r>
          </a:p>
          <a:p>
            <a:pPr algn="ctr"/>
            <a:r>
              <a:rPr lang="nl-NL" sz="1200" i="1" dirty="0"/>
              <a:t>(voorzitter</a:t>
            </a:r>
            <a:r>
              <a:rPr lang="nl-NL" sz="1200" i="1" dirty="0" smtClean="0"/>
              <a:t>)</a:t>
            </a:r>
            <a:endParaRPr lang="nl-NL" sz="1200" i="1" dirty="0"/>
          </a:p>
        </p:txBody>
      </p:sp>
      <p:sp>
        <p:nvSpPr>
          <p:cNvPr id="35" name="Rechthoek 34"/>
          <p:cNvSpPr/>
          <p:nvPr/>
        </p:nvSpPr>
        <p:spPr>
          <a:xfrm>
            <a:off x="7696200" y="581353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Vrijwilligers</a:t>
            </a:r>
          </a:p>
          <a:p>
            <a:pPr algn="ctr"/>
            <a:r>
              <a:rPr lang="nl-NL" sz="1200" i="1" dirty="0"/>
              <a:t>(secretaris)</a:t>
            </a:r>
            <a:endParaRPr lang="nl-NL" sz="1200" b="1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23" name="Rechthoek 22"/>
          <p:cNvSpPr/>
          <p:nvPr/>
        </p:nvSpPr>
        <p:spPr>
          <a:xfrm>
            <a:off x="8458200" y="352424"/>
            <a:ext cx="1676400" cy="608279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/>
              <a:t>Werkgroep</a:t>
            </a:r>
          </a:p>
          <a:p>
            <a:pPr algn="ctr"/>
            <a:r>
              <a:rPr lang="nl-NL" sz="1200" b="1" dirty="0" smtClean="0"/>
              <a:t>Kascontrole</a:t>
            </a:r>
            <a:br>
              <a:rPr lang="nl-NL" sz="1200" b="1" dirty="0" smtClean="0"/>
            </a:br>
            <a:r>
              <a:rPr lang="nl-NL" sz="1200" i="1" dirty="0" smtClean="0"/>
              <a:t>(penningmeester)</a:t>
            </a:r>
            <a:endParaRPr lang="nl-NL" sz="1200" i="1" dirty="0"/>
          </a:p>
        </p:txBody>
      </p:sp>
    </p:spTree>
    <p:extLst>
      <p:ext uri="{BB962C8B-B14F-4D97-AF65-F5344CB8AC3E}">
        <p14:creationId xmlns:p14="http://schemas.microsoft.com/office/powerpoint/2010/main" val="106509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0" grpId="0" animBg="1"/>
      <p:bldP spid="22" grpId="0" animBg="1"/>
      <p:bldP spid="26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l-NL" dirty="0" smtClean="0"/>
              <a:t>Een uitdaging!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85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Een nieuwe structuur is niet </a:t>
            </a:r>
            <a:r>
              <a:rPr lang="nl-NL" dirty="0" err="1" smtClean="0"/>
              <a:t>dè</a:t>
            </a:r>
            <a:r>
              <a:rPr lang="nl-NL" dirty="0" smtClean="0"/>
              <a:t> oplossing. </a:t>
            </a:r>
            <a:r>
              <a:rPr lang="nl-NL" dirty="0" smtClean="0"/>
              <a:t>We moeten het </a:t>
            </a:r>
            <a:r>
              <a:rPr lang="nl-NL" b="1" dirty="0" smtClean="0"/>
              <a:t>actueel</a:t>
            </a:r>
            <a:r>
              <a:rPr lang="nl-NL" dirty="0" smtClean="0"/>
              <a:t> </a:t>
            </a:r>
            <a:r>
              <a:rPr lang="nl-NL" dirty="0" smtClean="0"/>
              <a:t>en </a:t>
            </a:r>
            <a:r>
              <a:rPr lang="nl-NL" b="1" dirty="0" smtClean="0"/>
              <a:t>levend</a:t>
            </a:r>
            <a:r>
              <a:rPr lang="nl-NL" dirty="0" smtClean="0"/>
              <a:t> houden.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Veel </a:t>
            </a:r>
            <a:r>
              <a:rPr lang="nl-NL" b="1" dirty="0" smtClean="0"/>
              <a:t>gemotiveerde</a:t>
            </a:r>
            <a:r>
              <a:rPr lang="nl-NL" dirty="0" smtClean="0"/>
              <a:t>, </a:t>
            </a:r>
            <a:r>
              <a:rPr lang="nl-NL" b="1" dirty="0" smtClean="0"/>
              <a:t>positief</a:t>
            </a:r>
            <a:r>
              <a:rPr lang="nl-NL" dirty="0" smtClean="0"/>
              <a:t> gestemde en </a:t>
            </a:r>
            <a:r>
              <a:rPr lang="nl-NL" b="1" dirty="0" smtClean="0"/>
              <a:t>enthousiaste</a:t>
            </a:r>
            <a:r>
              <a:rPr lang="nl-NL" dirty="0" smtClean="0"/>
              <a:t> mensen nodig.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Weten we elkaar straks te vinden? Veel </a:t>
            </a:r>
            <a:r>
              <a:rPr lang="nl-NL" b="1" dirty="0" smtClean="0"/>
              <a:t>samenwerking</a:t>
            </a:r>
            <a:r>
              <a:rPr lang="nl-NL" dirty="0" smtClean="0"/>
              <a:t> tussen de verschillende </a:t>
            </a:r>
            <a:r>
              <a:rPr lang="nl-NL" dirty="0" smtClean="0"/>
              <a:t>werkgroepen nodig.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nieuwe organisatiestructuur zal </a:t>
            </a:r>
            <a:r>
              <a:rPr lang="nl-NL" dirty="0" smtClean="0"/>
              <a:t>door </a:t>
            </a:r>
            <a:r>
              <a:rPr lang="nl-NL" b="1" dirty="0" smtClean="0"/>
              <a:t>iedereen</a:t>
            </a:r>
            <a:r>
              <a:rPr lang="nl-NL" dirty="0" smtClean="0"/>
              <a:t> gedragen moeten worden, anders is het op langere termijn kansloos (</a:t>
            </a:r>
            <a:r>
              <a:rPr lang="nl-NL" b="1" dirty="0" smtClean="0"/>
              <a:t>‘take it, or </a:t>
            </a:r>
            <a:r>
              <a:rPr lang="nl-NL" b="1" dirty="0" err="1" smtClean="0"/>
              <a:t>leave</a:t>
            </a:r>
            <a:r>
              <a:rPr lang="nl-NL" b="1" dirty="0" smtClean="0"/>
              <a:t> it’</a:t>
            </a:r>
            <a:r>
              <a:rPr lang="nl-NL" dirty="0" smtClean="0"/>
              <a:t>).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Het </a:t>
            </a:r>
            <a:r>
              <a:rPr lang="nl-NL" dirty="0" smtClean="0"/>
              <a:t>is wel </a:t>
            </a:r>
            <a:r>
              <a:rPr lang="nl-NL" b="1" dirty="0" err="1" smtClean="0"/>
              <a:t>hèt</a:t>
            </a:r>
            <a:r>
              <a:rPr lang="nl-NL" b="1" dirty="0" smtClean="0"/>
              <a:t> moment </a:t>
            </a:r>
            <a:r>
              <a:rPr lang="nl-NL" dirty="0" smtClean="0"/>
              <a:t>en </a:t>
            </a:r>
            <a:r>
              <a:rPr lang="nl-NL" b="1" dirty="0" err="1" smtClean="0"/>
              <a:t>dè</a:t>
            </a:r>
            <a:r>
              <a:rPr lang="nl-NL" b="1" dirty="0" smtClean="0"/>
              <a:t> kans </a:t>
            </a:r>
            <a:r>
              <a:rPr lang="nl-NL" dirty="0" smtClean="0"/>
              <a:t>om vv Baarlo klaar te stomen voor de toekomst, ook al wordt het niet eenvoudig.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71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TIJD VOOR DISCUSSIE…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536830" y="3303918"/>
            <a:ext cx="4270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…na een korte pauze </a:t>
            </a:r>
            <a:r>
              <a:rPr lang="nl-NL" sz="3200" dirty="0" smtClean="0">
                <a:sym typeface="Wingdings" panose="05000000000000000000" pitchFamily="2" charset="2"/>
              </a:rPr>
              <a:t>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52165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waarom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Verbeterpunten</a:t>
            </a:r>
            <a:r>
              <a:rPr lang="nl-NL" dirty="0" smtClean="0"/>
              <a:t> spiegel- en droomsessie </a:t>
            </a:r>
            <a:r>
              <a:rPr lang="nl-NL" b="1" dirty="0" smtClean="0"/>
              <a:t>kritisch</a:t>
            </a:r>
            <a:r>
              <a:rPr lang="nl-NL" dirty="0" smtClean="0"/>
              <a:t> bekeken, geconcludeerd dat huidige </a:t>
            </a:r>
            <a:r>
              <a:rPr lang="nl-NL" dirty="0" smtClean="0"/>
              <a:t>organisatiestructuur </a:t>
            </a:r>
            <a:r>
              <a:rPr lang="nl-NL" b="1" dirty="0" smtClean="0"/>
              <a:t>niet meer voldoet</a:t>
            </a:r>
            <a:r>
              <a:rPr lang="nl-NL" dirty="0" smtClean="0"/>
              <a:t>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smtClean="0"/>
              <a:t>Taken</a:t>
            </a:r>
            <a:r>
              <a:rPr lang="nl-NL" dirty="0" smtClean="0"/>
              <a:t> </a:t>
            </a:r>
            <a:r>
              <a:rPr lang="nl-NL" dirty="0" smtClean="0"/>
              <a:t>en </a:t>
            </a:r>
            <a:r>
              <a:rPr lang="nl-NL" b="1" dirty="0" smtClean="0"/>
              <a:t>verantwoordelijkheden</a:t>
            </a:r>
            <a:r>
              <a:rPr lang="nl-NL" dirty="0" smtClean="0"/>
              <a:t> </a:t>
            </a:r>
            <a:r>
              <a:rPr lang="nl-NL" dirty="0" smtClean="0"/>
              <a:t>weer neerleggen </a:t>
            </a:r>
            <a:r>
              <a:rPr lang="nl-NL" dirty="0" smtClean="0"/>
              <a:t>waar ze </a:t>
            </a:r>
            <a:r>
              <a:rPr lang="nl-NL" b="1" dirty="0" smtClean="0"/>
              <a:t>thuis </a:t>
            </a:r>
            <a:r>
              <a:rPr lang="nl-NL" b="1" dirty="0" smtClean="0"/>
              <a:t>horen</a:t>
            </a:r>
            <a:r>
              <a:rPr lang="nl-NL" dirty="0" smtClean="0"/>
              <a:t>, nu liggen sommige taken op de verkeerde plek.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Streven naar meer </a:t>
            </a:r>
            <a:r>
              <a:rPr lang="nl-NL" b="1" dirty="0" smtClean="0"/>
              <a:t>saamhorigheid</a:t>
            </a:r>
            <a:r>
              <a:rPr lang="nl-NL" dirty="0" smtClean="0"/>
              <a:t>, geen ‘eilandjes’ meer, als </a:t>
            </a:r>
            <a:r>
              <a:rPr lang="nl-NL" b="1" dirty="0" smtClean="0"/>
              <a:t>één vereniging </a:t>
            </a:r>
            <a:r>
              <a:rPr lang="nl-NL" dirty="0" smtClean="0"/>
              <a:t>dezelfde doelen nastreven.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6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>
            <a:off x="8458200" y="3248024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Jeugd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247650" y="4391025"/>
            <a:ext cx="116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--------------------------------------------------------------------------------------------------------------------------------------------------------------------</a:t>
            </a:r>
            <a:endParaRPr lang="nl-NL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23" name="Tijdelijke aanduiding voor inhoud 2"/>
          <p:cNvSpPr>
            <a:spLocks noGrp="1"/>
          </p:cNvSpPr>
          <p:nvPr>
            <p:ph idx="1"/>
          </p:nvPr>
        </p:nvSpPr>
        <p:spPr>
          <a:xfrm>
            <a:off x="247651" y="155276"/>
            <a:ext cx="7947444" cy="4425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Kerntaken:</a:t>
            </a:r>
          </a:p>
          <a:p>
            <a:r>
              <a:rPr lang="nl-NL" dirty="0" smtClean="0"/>
              <a:t>Uitvoeren beleid vv Baarlo binnen de jeugdafdeling</a:t>
            </a:r>
          </a:p>
          <a:p>
            <a:r>
              <a:rPr lang="nl-NL" dirty="0" smtClean="0"/>
              <a:t>Vertegenwoordigen belangen van de jeugd binnen vv Baarlo</a:t>
            </a:r>
          </a:p>
          <a:p>
            <a:r>
              <a:rPr lang="nl-NL" dirty="0" smtClean="0"/>
              <a:t>Teams samenstellen nieuwe seizoen</a:t>
            </a:r>
          </a:p>
          <a:p>
            <a:r>
              <a:rPr lang="nl-NL" dirty="0" smtClean="0"/>
              <a:t>Opstellen trainingsschema’s jeugd</a:t>
            </a:r>
          </a:p>
          <a:p>
            <a:r>
              <a:rPr lang="nl-NL" dirty="0" smtClean="0"/>
              <a:t>Begeleiding overstap jeugd naar senioren</a:t>
            </a:r>
          </a:p>
          <a:p>
            <a:r>
              <a:rPr lang="nl-NL" dirty="0" smtClean="0"/>
              <a:t>Vertegenwoordigen jeugdafdeling vv Baarlo in de regio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60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6" grpId="0"/>
      <p:bldP spid="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>
          <a:xfrm>
            <a:off x="8458200" y="3248024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Jeugd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247650" y="4391025"/>
            <a:ext cx="116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--------------------------------------------------------------------------------------------------------------------------------------------------------------------</a:t>
            </a:r>
            <a:endParaRPr lang="nl-NL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23" name="Tijdelijke aanduiding voor inhoud 2"/>
          <p:cNvSpPr>
            <a:spLocks noGrp="1"/>
          </p:cNvSpPr>
          <p:nvPr>
            <p:ph idx="1"/>
          </p:nvPr>
        </p:nvSpPr>
        <p:spPr>
          <a:xfrm>
            <a:off x="247651" y="155276"/>
            <a:ext cx="7947444" cy="44253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Samenstelling:</a:t>
            </a:r>
          </a:p>
          <a:p>
            <a:r>
              <a:rPr lang="nl-NL" dirty="0" smtClean="0"/>
              <a:t>Voorzitter</a:t>
            </a:r>
          </a:p>
          <a:p>
            <a:r>
              <a:rPr lang="nl-NL" dirty="0" smtClean="0"/>
              <a:t>Secretaris</a:t>
            </a:r>
          </a:p>
          <a:p>
            <a:r>
              <a:rPr lang="nl-NL" dirty="0" smtClean="0"/>
              <a:t>Wedstrijdsecretaris jeugdvoetbal</a:t>
            </a:r>
          </a:p>
          <a:p>
            <a:r>
              <a:rPr lang="nl-NL" dirty="0" smtClean="0"/>
              <a:t>2 Commissieleden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Coördinatoren JO19, JO17, JO15, JO13, JO11, JO9</a:t>
            </a:r>
          </a:p>
          <a:p>
            <a:r>
              <a:rPr lang="nl-NL" dirty="0" smtClean="0"/>
              <a:t>Coördinator Kabouters</a:t>
            </a:r>
          </a:p>
          <a:p>
            <a:r>
              <a:rPr lang="nl-NL" dirty="0" smtClean="0"/>
              <a:t>Coördinator Meiden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124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6" grpId="0"/>
      <p:bldP spid="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5257800" y="3248025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Senioren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247650" y="4391025"/>
            <a:ext cx="116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--------------------------------------------------------------------------------------------------------------------------------------------------------------------</a:t>
            </a:r>
            <a:endParaRPr lang="nl-NL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23" name="Tijdelijke aanduiding voor inhoud 2"/>
          <p:cNvSpPr>
            <a:spLocks noGrp="1"/>
          </p:cNvSpPr>
          <p:nvPr>
            <p:ph idx="1"/>
          </p:nvPr>
        </p:nvSpPr>
        <p:spPr>
          <a:xfrm>
            <a:off x="247650" y="155276"/>
            <a:ext cx="10673391" cy="30106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Kerntaken:</a:t>
            </a:r>
          </a:p>
          <a:p>
            <a:r>
              <a:rPr lang="nl-NL" dirty="0"/>
              <a:t>Uitvoeren beleid vv Baarlo binnen de </a:t>
            </a:r>
            <a:r>
              <a:rPr lang="nl-NL" dirty="0" smtClean="0"/>
              <a:t>senioren afdeling</a:t>
            </a:r>
            <a:endParaRPr lang="nl-NL" dirty="0"/>
          </a:p>
          <a:p>
            <a:r>
              <a:rPr lang="nl-NL" dirty="0"/>
              <a:t>Vertegenwoordigen belangen van de </a:t>
            </a:r>
            <a:r>
              <a:rPr lang="nl-NL" dirty="0" smtClean="0"/>
              <a:t>senioren </a:t>
            </a:r>
            <a:r>
              <a:rPr lang="nl-NL" dirty="0"/>
              <a:t>binnen vv Baarlo</a:t>
            </a:r>
          </a:p>
          <a:p>
            <a:r>
              <a:rPr lang="nl-NL" dirty="0" smtClean="0"/>
              <a:t>Senioren teams </a:t>
            </a:r>
            <a:r>
              <a:rPr lang="nl-NL" dirty="0"/>
              <a:t>samenstellen nieuwe </a:t>
            </a:r>
            <a:r>
              <a:rPr lang="nl-NL" dirty="0" smtClean="0"/>
              <a:t>seizoen (veld + zaal)</a:t>
            </a:r>
            <a:endParaRPr lang="nl-NL" dirty="0"/>
          </a:p>
          <a:p>
            <a:r>
              <a:rPr lang="nl-NL" dirty="0"/>
              <a:t>Opstellen trainingsschema’s </a:t>
            </a:r>
            <a:r>
              <a:rPr lang="nl-NL" dirty="0" smtClean="0"/>
              <a:t>senioren</a:t>
            </a:r>
          </a:p>
          <a:p>
            <a:r>
              <a:rPr lang="nl-NL" dirty="0"/>
              <a:t>Vertegenwoordigen </a:t>
            </a:r>
            <a:r>
              <a:rPr lang="nl-NL" dirty="0" smtClean="0"/>
              <a:t>senioren afdeling </a:t>
            </a:r>
            <a:r>
              <a:rPr lang="nl-NL" dirty="0"/>
              <a:t>vv Baarlo in de </a:t>
            </a:r>
            <a:r>
              <a:rPr lang="nl-NL" dirty="0" smtClean="0"/>
              <a:t>regio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000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" grpId="0"/>
      <p:bldP spid="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>
            <a:off x="5257800" y="3248025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Senioren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247650" y="4391025"/>
            <a:ext cx="116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--------------------------------------------------------------------------------------------------------------------------------------------------------------------</a:t>
            </a:r>
            <a:endParaRPr lang="nl-NL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23" name="Tijdelijke aanduiding voor inhoud 2"/>
          <p:cNvSpPr>
            <a:spLocks noGrp="1"/>
          </p:cNvSpPr>
          <p:nvPr>
            <p:ph idx="1"/>
          </p:nvPr>
        </p:nvSpPr>
        <p:spPr>
          <a:xfrm>
            <a:off x="247650" y="155275"/>
            <a:ext cx="10673391" cy="387326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Samenstelling:</a:t>
            </a:r>
          </a:p>
          <a:p>
            <a:r>
              <a:rPr lang="nl-NL" dirty="0" smtClean="0"/>
              <a:t>Voorzitter</a:t>
            </a:r>
          </a:p>
          <a:p>
            <a:r>
              <a:rPr lang="nl-NL" dirty="0" smtClean="0"/>
              <a:t>Secretaris</a:t>
            </a:r>
          </a:p>
          <a:p>
            <a:r>
              <a:rPr lang="nl-NL" dirty="0" smtClean="0"/>
              <a:t>Wedstrijdsecretaris veldvoetbal senioren (heren + dames + veteranen)</a:t>
            </a:r>
          </a:p>
          <a:p>
            <a:r>
              <a:rPr lang="nl-NL" dirty="0" smtClean="0"/>
              <a:t>Wedstrijdsecretaris zaalvoetbal senioren (heren + dames)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Coördinatoren veldvoetbal heren senioren selectie (Baarlo 1+2)</a:t>
            </a:r>
          </a:p>
          <a:p>
            <a:r>
              <a:rPr lang="nl-NL" dirty="0"/>
              <a:t>Coördinatoren veldvoetbal heren </a:t>
            </a:r>
            <a:r>
              <a:rPr lang="nl-NL" dirty="0" smtClean="0"/>
              <a:t>senioren overige elftallen</a:t>
            </a:r>
            <a:endParaRPr lang="nl-NL" dirty="0"/>
          </a:p>
          <a:p>
            <a:r>
              <a:rPr lang="nl-NL" dirty="0" smtClean="0"/>
              <a:t>Coördinator veldvoetbal senioren dames</a:t>
            </a:r>
          </a:p>
          <a:p>
            <a:r>
              <a:rPr lang="nl-NL" dirty="0" smtClean="0"/>
              <a:t>Coördinator veldvoetbal veteranen</a:t>
            </a:r>
          </a:p>
          <a:p>
            <a:r>
              <a:rPr lang="nl-NL" dirty="0" smtClean="0"/>
              <a:t>Coördinator zaalvoetbal (heren + dames)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77897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" grpId="0"/>
      <p:bldP spid="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057400" y="3248025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Technische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247650" y="4391025"/>
            <a:ext cx="116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-------------------------------------------------------------------------------------------------------------------------------------------------------------------</a:t>
            </a:r>
            <a:endParaRPr lang="nl-NL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23" name="Tijdelijke aanduiding voor inhoud 2"/>
          <p:cNvSpPr>
            <a:spLocks noGrp="1"/>
          </p:cNvSpPr>
          <p:nvPr>
            <p:ph idx="1"/>
          </p:nvPr>
        </p:nvSpPr>
        <p:spPr>
          <a:xfrm>
            <a:off x="3922495" y="581767"/>
            <a:ext cx="7947444" cy="3860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/>
              <a:t>Kerntaken:</a:t>
            </a:r>
          </a:p>
          <a:p>
            <a:r>
              <a:rPr lang="nl-NL" dirty="0" smtClean="0"/>
              <a:t>Opstellen/actueel houden technisch</a:t>
            </a:r>
            <a:br>
              <a:rPr lang="nl-NL" dirty="0" smtClean="0"/>
            </a:br>
            <a:r>
              <a:rPr lang="nl-NL" dirty="0" smtClean="0"/>
              <a:t>beleid vv Baarlo</a:t>
            </a:r>
          </a:p>
          <a:p>
            <a:r>
              <a:rPr lang="nl-NL" dirty="0" smtClean="0"/>
              <a:t>Toezien op uitvoering van technisch beleid binnen </a:t>
            </a:r>
            <a:br>
              <a:rPr lang="nl-NL" dirty="0" smtClean="0"/>
            </a:br>
            <a:r>
              <a:rPr lang="nl-NL" dirty="0" smtClean="0"/>
              <a:t>jeugd en senioren afdeling</a:t>
            </a:r>
          </a:p>
          <a:p>
            <a:r>
              <a:rPr lang="nl-NL" dirty="0" smtClean="0"/>
              <a:t>Opstellen/actueel houden trainingsopbouw jeugd</a:t>
            </a:r>
          </a:p>
          <a:p>
            <a:r>
              <a:rPr lang="nl-NL" dirty="0" smtClean="0"/>
              <a:t>Toezien op uitvoering van trainingsopbouw jeugd</a:t>
            </a:r>
          </a:p>
          <a:p>
            <a:r>
              <a:rPr lang="nl-NL" dirty="0" smtClean="0"/>
              <a:t>Advies geven over aanstelling van trainers, zowel bij jeugd als senioren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293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" grpId="0"/>
      <p:bldP spid="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>
          <a:xfrm>
            <a:off x="2057400" y="3248025"/>
            <a:ext cx="1676400" cy="96202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Technische</a:t>
            </a:r>
          </a:p>
          <a:p>
            <a:pPr algn="ctr"/>
            <a:r>
              <a:rPr lang="nl-NL" b="1" dirty="0" smtClean="0"/>
              <a:t>commissie</a:t>
            </a:r>
            <a:endParaRPr lang="nl-NL" sz="12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247650" y="4391025"/>
            <a:ext cx="116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-------------------------------------------------------------------------------------------------------------------------------------------------------------------</a:t>
            </a:r>
            <a:endParaRPr lang="nl-NL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3922495" y="1492362"/>
            <a:ext cx="7947444" cy="27086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Samenstelling:</a:t>
            </a:r>
          </a:p>
          <a:p>
            <a:r>
              <a:rPr lang="nl-NL" dirty="0" smtClean="0"/>
              <a:t>Voorzitter</a:t>
            </a:r>
          </a:p>
          <a:p>
            <a:r>
              <a:rPr lang="nl-NL" dirty="0" smtClean="0"/>
              <a:t>Secretaris</a:t>
            </a:r>
          </a:p>
          <a:p>
            <a:r>
              <a:rPr lang="nl-NL" dirty="0" smtClean="0"/>
              <a:t>Commissielid, aanspreekpunt jeugd commissie</a:t>
            </a:r>
          </a:p>
          <a:p>
            <a:r>
              <a:rPr lang="nl-NL" dirty="0"/>
              <a:t>Commissielid, aanspreekpunt </a:t>
            </a:r>
            <a:r>
              <a:rPr lang="nl-NL" dirty="0" smtClean="0"/>
              <a:t>senioren commissie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62853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6" grpId="0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4533900" y="352424"/>
            <a:ext cx="3124200" cy="2390775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smtClean="0"/>
              <a:t>Algemeen Bestuur</a:t>
            </a:r>
          </a:p>
          <a:p>
            <a:pPr algn="ctr"/>
            <a:endParaRPr lang="nl-NL" sz="1400" b="1" dirty="0"/>
          </a:p>
          <a:p>
            <a:pPr algn="ctr"/>
            <a:r>
              <a:rPr lang="nl-NL" sz="1400" b="1" dirty="0" smtClean="0"/>
              <a:t>Dagelijks bestuur</a:t>
            </a:r>
          </a:p>
          <a:p>
            <a:pPr algn="ctr"/>
            <a:r>
              <a:rPr lang="nl-NL" sz="1200" b="1" dirty="0" smtClean="0"/>
              <a:t>Voorzitter</a:t>
            </a:r>
          </a:p>
          <a:p>
            <a:pPr algn="ctr"/>
            <a:r>
              <a:rPr lang="nl-NL" sz="1200" b="1" dirty="0" smtClean="0"/>
              <a:t>Secretaris</a:t>
            </a:r>
          </a:p>
          <a:p>
            <a:pPr algn="ctr"/>
            <a:r>
              <a:rPr lang="nl-NL" sz="1200" b="1" dirty="0" smtClean="0"/>
              <a:t>Penningmeester</a:t>
            </a:r>
            <a:endParaRPr lang="nl-NL" sz="1200" b="1" dirty="0" smtClean="0"/>
          </a:p>
          <a:p>
            <a:pPr algn="ctr"/>
            <a:endParaRPr lang="nl-NL" sz="1400" b="1" dirty="0"/>
          </a:p>
          <a:p>
            <a:pPr algn="ctr"/>
            <a:r>
              <a:rPr lang="nl-NL" sz="1400" b="1" dirty="0" smtClean="0"/>
              <a:t>Bestuursleden namens</a:t>
            </a:r>
          </a:p>
          <a:p>
            <a:pPr algn="ctr"/>
            <a:r>
              <a:rPr lang="nl-NL" sz="1200" b="1" dirty="0" smtClean="0"/>
              <a:t>Technische commissie</a:t>
            </a:r>
          </a:p>
          <a:p>
            <a:pPr algn="ctr"/>
            <a:r>
              <a:rPr lang="nl-NL" sz="1200" b="1" dirty="0" smtClean="0"/>
              <a:t>Senioren </a:t>
            </a:r>
            <a:r>
              <a:rPr lang="nl-NL" sz="1200" b="1" dirty="0" err="1" smtClean="0"/>
              <a:t>commisie</a:t>
            </a:r>
            <a:endParaRPr lang="nl-NL" sz="1200" b="1" dirty="0" smtClean="0"/>
          </a:p>
          <a:p>
            <a:pPr algn="ctr"/>
            <a:r>
              <a:rPr lang="nl-NL" sz="1200" b="1" dirty="0" smtClean="0"/>
              <a:t>Jeugd commissie</a:t>
            </a:r>
            <a:endParaRPr lang="nl-NL" sz="1200" b="1" dirty="0"/>
          </a:p>
        </p:txBody>
      </p:sp>
      <p:sp>
        <p:nvSpPr>
          <p:cNvPr id="26" name="Tekstvak 25"/>
          <p:cNvSpPr txBox="1"/>
          <p:nvPr/>
        </p:nvSpPr>
        <p:spPr>
          <a:xfrm>
            <a:off x="247650" y="4391025"/>
            <a:ext cx="1169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--------------------------------------------------------------------------------------------------------------------------------------------------------------------</a:t>
            </a:r>
            <a:endParaRPr lang="nl-NL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437" y="55560"/>
            <a:ext cx="1000125" cy="1333500"/>
          </a:xfrm>
          <a:prstGeom prst="rect">
            <a:avLst/>
          </a:prstGeom>
        </p:spPr>
      </p:pic>
      <p:sp>
        <p:nvSpPr>
          <p:cNvPr id="23" name="Tijdelijke aanduiding voor inhoud 2"/>
          <p:cNvSpPr>
            <a:spLocks noGrp="1"/>
          </p:cNvSpPr>
          <p:nvPr>
            <p:ph idx="1"/>
          </p:nvPr>
        </p:nvSpPr>
        <p:spPr>
          <a:xfrm>
            <a:off x="704848" y="2915710"/>
            <a:ext cx="10673391" cy="16476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Kerntaken:</a:t>
            </a:r>
          </a:p>
          <a:p>
            <a:r>
              <a:rPr lang="nl-NL" dirty="0" smtClean="0"/>
              <a:t>Leiding geven vv Baarlo binnen de gestelde kaders</a:t>
            </a:r>
            <a:endParaRPr lang="nl-NL" dirty="0"/>
          </a:p>
          <a:p>
            <a:r>
              <a:rPr lang="nl-NL" dirty="0" smtClean="0"/>
              <a:t>Beslissingen nemen die in bestuursvergaderingen bekrachtigd worden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671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2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421</Words>
  <Application>Microsoft Office PowerPoint</Application>
  <PresentationFormat>Breedbeeld</PresentationFormat>
  <Paragraphs>145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Kantoorthema</vt:lpstr>
      <vt:lpstr>VV Baarlo in beweging</vt:lpstr>
      <vt:lpstr>Het waarom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Een uitdaging!</vt:lpstr>
      <vt:lpstr>TIJD VOOR DISCUSSIE…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 Baarlo in beweging</dc:title>
  <dc:creator>René Janssen</dc:creator>
  <cp:lastModifiedBy>René Janssen</cp:lastModifiedBy>
  <cp:revision>26</cp:revision>
  <dcterms:created xsi:type="dcterms:W3CDTF">2016-09-14T10:31:02Z</dcterms:created>
  <dcterms:modified xsi:type="dcterms:W3CDTF">2016-10-06T16:01:11Z</dcterms:modified>
</cp:coreProperties>
</file>